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26271-BB01-4B55-97BA-34901F7EA399}"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8F20C-C51F-4CC2-BB0E-354780CA97ED}" type="slidenum">
              <a:rPr lang="en-US" smtClean="0"/>
              <a:t>‹#›</a:t>
            </a:fld>
            <a:endParaRPr lang="en-US"/>
          </a:p>
        </p:txBody>
      </p:sp>
    </p:spTree>
    <p:extLst>
      <p:ext uri="{BB962C8B-B14F-4D97-AF65-F5344CB8AC3E}">
        <p14:creationId xmlns:p14="http://schemas.microsoft.com/office/powerpoint/2010/main" val="80076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70EE5E0-B29D-45F1-A1B0-58EC879A1846}" type="datetime1">
              <a:rPr lang="en-US" smtClean="0"/>
              <a:t>10/13/2020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65F290C-5B1E-4898-AE3D-D5BEF2DAFA7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88510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1579904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540039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09404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8327825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850900-532A-4FF3-9D4E-2B355CBD2048}" type="datetime1">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1746639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850900-532A-4FF3-9D4E-2B355CBD2048}" type="datetime1">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8440276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50900-532A-4FF3-9D4E-2B355CBD204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4902610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50900-532A-4FF3-9D4E-2B355CBD204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19646721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noAutofit/>
          </a:bodyPr>
          <a:lstStyle>
            <a:lvl1pPr>
              <a:defRPr sz="4000" cap="none"/>
            </a:lvl1pPr>
            <a:lvl2pPr>
              <a:defRPr sz="3600" cap="none"/>
            </a:lvl2pPr>
            <a:lvl3pPr>
              <a:defRPr sz="3200" cap="none"/>
            </a:lvl3pPr>
            <a:lvl4pPr>
              <a:defRPr sz="2800" cap="none"/>
            </a:lvl4pPr>
            <a:lvl5pPr>
              <a:defRPr sz="2800" cap="none"/>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1595F6-5807-4DEA-BBD0-3A7BEF7FAC95}"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7137" y="0"/>
            <a:ext cx="907186" cy="498470"/>
          </a:xfrm>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10172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normAutofit/>
          </a:bodyPr>
          <a:lstStyle>
            <a:lvl1pPr>
              <a:defRPr sz="3600"/>
            </a:lvl1pPr>
            <a:lvl2pPr>
              <a:defRPr sz="3200"/>
            </a:lvl2pPr>
            <a:lvl3pPr>
              <a:defRPr sz="28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50900-532A-4FF3-9D4E-2B355CBD2048}"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30623410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B82EF-0308-496E-98E4-B5A35CBC011B}" type="datetime1">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648600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1165573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50900-532A-4FF3-9D4E-2B355CBD2048}" type="datetime1">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1969395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65BDAC-0AB2-4F5A-8ED1-94E9AF85E530}" type="datetime1">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9419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75EC0-993E-4EF2-AEC8-44EC1B4C8CDC}" type="datetime1">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164848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17164987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50900-532A-4FF3-9D4E-2B355CBD2048}" type="datetime1">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F290C-5B1E-4898-AE3D-D5BEF2DAFA79}" type="slidenum">
              <a:rPr lang="en-US" smtClean="0"/>
              <a:t>‹#›</a:t>
            </a:fld>
            <a:endParaRPr lang="en-US"/>
          </a:p>
        </p:txBody>
      </p:sp>
    </p:spTree>
    <p:extLst>
      <p:ext uri="{BB962C8B-B14F-4D97-AF65-F5344CB8AC3E}">
        <p14:creationId xmlns:p14="http://schemas.microsoft.com/office/powerpoint/2010/main" val="26986044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6850900-532A-4FF3-9D4E-2B355CBD2048}" type="datetime1">
              <a:rPr lang="en-US" smtClean="0"/>
              <a:t>10/13/2020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65F290C-5B1E-4898-AE3D-D5BEF2DAFA79}" type="slidenum">
              <a:rPr lang="en-US" smtClean="0"/>
              <a:t>‹#›</a:t>
            </a:fld>
            <a:endParaRPr lang="en-US"/>
          </a:p>
        </p:txBody>
      </p:sp>
    </p:spTree>
    <p:extLst>
      <p:ext uri="{BB962C8B-B14F-4D97-AF65-F5344CB8AC3E}">
        <p14:creationId xmlns:p14="http://schemas.microsoft.com/office/powerpoint/2010/main" val="301298570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6425" y="802298"/>
            <a:ext cx="9948428" cy="2541431"/>
          </a:xfrm>
        </p:spPr>
        <p:txBody>
          <a:bodyPr/>
          <a:lstStyle/>
          <a:p>
            <a:r>
              <a:rPr lang="en-US" dirty="0" smtClean="0"/>
              <a:t>Ch. 1 - Ethics and Law</a:t>
            </a:r>
            <a:endParaRPr lang="en-US" dirty="0"/>
          </a:p>
        </p:txBody>
      </p:sp>
      <p:sp>
        <p:nvSpPr>
          <p:cNvPr id="3" name="Subtitle 2"/>
          <p:cNvSpPr>
            <a:spLocks noGrp="1"/>
          </p:cNvSpPr>
          <p:nvPr>
            <p:ph type="subTitle" idx="1"/>
          </p:nvPr>
        </p:nvSpPr>
        <p:spPr>
          <a:xfrm>
            <a:off x="1008464" y="3534083"/>
            <a:ext cx="9755187" cy="550333"/>
          </a:xfrm>
        </p:spPr>
        <p:txBody>
          <a:bodyPr/>
          <a:lstStyle/>
          <a:p>
            <a:pPr algn="ctr"/>
            <a:r>
              <a:rPr lang="en-US" dirty="0" smtClean="0"/>
              <a:t>Test Review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0376" y="4529314"/>
            <a:ext cx="1341120" cy="1274064"/>
          </a:xfrm>
          <a:prstGeom prst="rect">
            <a:avLst/>
          </a:prstGeom>
        </p:spPr>
      </p:pic>
    </p:spTree>
    <p:extLst>
      <p:ext uri="{BB962C8B-B14F-4D97-AF65-F5344CB8AC3E}">
        <p14:creationId xmlns:p14="http://schemas.microsoft.com/office/powerpoint/2010/main" val="1618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law imperfect?</a:t>
            </a:r>
            <a:br>
              <a:rPr lang="en-US" dirty="0" smtClean="0"/>
            </a:br>
            <a:endParaRPr lang="en-US" dirty="0"/>
          </a:p>
        </p:txBody>
      </p:sp>
      <p:sp>
        <p:nvSpPr>
          <p:cNvPr id="3" name="Content Placeholder 2"/>
          <p:cNvSpPr>
            <a:spLocks noGrp="1"/>
          </p:cNvSpPr>
          <p:nvPr>
            <p:ph idx="1"/>
          </p:nvPr>
        </p:nvSpPr>
        <p:spPr/>
        <p:txBody>
          <a:bodyPr/>
          <a:lstStyle/>
          <a:p>
            <a:r>
              <a:rPr lang="en-US" dirty="0" smtClean="0"/>
              <a:t>Because it is made by people.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10</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7925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2111629"/>
            <a:ext cx="10515600" cy="1325563"/>
          </a:xfrm>
        </p:spPr>
        <p:txBody>
          <a:bodyPr>
            <a:normAutofit fontScale="90000"/>
          </a:bodyPr>
          <a:lstStyle/>
          <a:p>
            <a:r>
              <a:rPr lang="en-US" dirty="0" smtClean="0"/>
              <a:t>We have spent time studying the Amendments to the US Constitution.  Please tell me about any one of your choice. Tell me the number, the title and what it means.</a:t>
            </a:r>
            <a:br>
              <a:rPr lang="en-US" dirty="0" smtClean="0"/>
            </a:b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11</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4533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attempt to develop a means for determining the values of a society.</a:t>
            </a:r>
            <a:endParaRPr lang="en-US" dirty="0"/>
          </a:p>
        </p:txBody>
      </p:sp>
      <p:sp>
        <p:nvSpPr>
          <p:cNvPr id="3" name="Content Placeholder 2"/>
          <p:cNvSpPr>
            <a:spLocks noGrp="1"/>
          </p:cNvSpPr>
          <p:nvPr>
            <p:ph idx="1"/>
          </p:nvPr>
        </p:nvSpPr>
        <p:spPr/>
        <p:txBody>
          <a:bodyPr/>
          <a:lstStyle/>
          <a:p>
            <a:r>
              <a:rPr lang="en-US" dirty="0" smtClean="0"/>
              <a:t>ethics</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12</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0582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action or law that is no longer valid has been declared ___________.</a:t>
            </a:r>
            <a:endParaRPr lang="en-US" dirty="0"/>
          </a:p>
        </p:txBody>
      </p:sp>
      <p:sp>
        <p:nvSpPr>
          <p:cNvPr id="3" name="Content Placeholder 2"/>
          <p:cNvSpPr>
            <a:spLocks noGrp="1"/>
          </p:cNvSpPr>
          <p:nvPr>
            <p:ph idx="1"/>
          </p:nvPr>
        </p:nvSpPr>
        <p:spPr/>
        <p:txBody>
          <a:bodyPr/>
          <a:lstStyle/>
          <a:p>
            <a:r>
              <a:rPr lang="en-US" dirty="0" smtClean="0"/>
              <a:t>unconstitutional</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13</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2988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rules and procedures established by regulatory agencies are called __________.</a:t>
            </a:r>
            <a:endParaRPr lang="en-US" dirty="0"/>
          </a:p>
        </p:txBody>
      </p:sp>
      <p:sp>
        <p:nvSpPr>
          <p:cNvPr id="3" name="Content Placeholder 2"/>
          <p:cNvSpPr>
            <a:spLocks noGrp="1"/>
          </p:cNvSpPr>
          <p:nvPr>
            <p:ph idx="1"/>
          </p:nvPr>
        </p:nvSpPr>
        <p:spPr/>
        <p:txBody>
          <a:bodyPr/>
          <a:lstStyle/>
          <a:p>
            <a:r>
              <a:rPr lang="en-US" dirty="0" smtClean="0"/>
              <a:t>Administrative Law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14</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1064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law which is shared throughout a nation or state is known as _________.</a:t>
            </a:r>
            <a:endParaRPr lang="en-US" dirty="0"/>
          </a:p>
        </p:txBody>
      </p:sp>
      <p:sp>
        <p:nvSpPr>
          <p:cNvPr id="3" name="Content Placeholder 2"/>
          <p:cNvSpPr>
            <a:spLocks noGrp="1"/>
          </p:cNvSpPr>
          <p:nvPr>
            <p:ph idx="1"/>
          </p:nvPr>
        </p:nvSpPr>
        <p:spPr/>
        <p:txBody>
          <a:bodyPr/>
          <a:lstStyle/>
          <a:p>
            <a:r>
              <a:rPr lang="en-US" dirty="0" smtClean="0"/>
              <a:t>Common law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15</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7821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values which govern a society’s attitude toward right or wrong involve ______.</a:t>
            </a:r>
            <a:endParaRPr lang="en-US" dirty="0"/>
          </a:p>
        </p:txBody>
      </p:sp>
      <p:sp>
        <p:nvSpPr>
          <p:cNvPr id="3" name="Content Placeholder 2"/>
          <p:cNvSpPr>
            <a:spLocks noGrp="1"/>
          </p:cNvSpPr>
          <p:nvPr>
            <p:ph idx="1"/>
          </p:nvPr>
        </p:nvSpPr>
        <p:spPr/>
        <p:txBody>
          <a:bodyPr/>
          <a:lstStyle/>
          <a:p>
            <a:r>
              <a:rPr lang="en-US" dirty="0" smtClean="0"/>
              <a:t>morality</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16</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8752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most fundamental law of a country is that country’s ___________.</a:t>
            </a:r>
            <a:endParaRPr lang="en-US" dirty="0"/>
          </a:p>
        </p:txBody>
      </p:sp>
      <p:sp>
        <p:nvSpPr>
          <p:cNvPr id="3" name="Content Placeholder 2"/>
          <p:cNvSpPr>
            <a:spLocks noGrp="1"/>
          </p:cNvSpPr>
          <p:nvPr>
            <p:ph idx="1"/>
          </p:nvPr>
        </p:nvSpPr>
        <p:spPr/>
        <p:txBody>
          <a:bodyPr/>
          <a:lstStyle/>
          <a:p>
            <a:r>
              <a:rPr lang="en-US" dirty="0" smtClean="0"/>
              <a:t>constitution</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17</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7836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rules of conduct established by the government of a society are known as ____.</a:t>
            </a:r>
            <a:endParaRPr lang="en-US" dirty="0"/>
          </a:p>
        </p:txBody>
      </p:sp>
      <p:sp>
        <p:nvSpPr>
          <p:cNvPr id="3" name="Content Placeholder 2"/>
          <p:cNvSpPr>
            <a:spLocks noGrp="1"/>
          </p:cNvSpPr>
          <p:nvPr>
            <p:ph idx="1"/>
          </p:nvPr>
        </p:nvSpPr>
        <p:spPr/>
        <p:txBody>
          <a:bodyPr/>
          <a:lstStyle/>
          <a:p>
            <a:r>
              <a:rPr lang="en-US" dirty="0" smtClean="0"/>
              <a:t>law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18</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8268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Statutory law is created by the _____.</a:t>
            </a:r>
            <a:endParaRPr lang="en-US" dirty="0"/>
          </a:p>
        </p:txBody>
      </p:sp>
      <p:sp>
        <p:nvSpPr>
          <p:cNvPr id="3" name="Content Placeholder 2"/>
          <p:cNvSpPr>
            <a:spLocks noGrp="1"/>
          </p:cNvSpPr>
          <p:nvPr>
            <p:ph idx="1"/>
          </p:nvPr>
        </p:nvSpPr>
        <p:spPr/>
        <p:txBody>
          <a:bodyPr/>
          <a:lstStyle/>
          <a:p>
            <a:r>
              <a:rPr lang="en-US" dirty="0" smtClean="0"/>
              <a:t>legislature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19</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6751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441" y="1041548"/>
            <a:ext cx="9559296" cy="970450"/>
          </a:xfrm>
        </p:spPr>
        <p:txBody>
          <a:bodyPr>
            <a:normAutofit fontScale="90000"/>
          </a:bodyPr>
          <a:lstStyle/>
          <a:p>
            <a:r>
              <a:rPr lang="en-US" dirty="0" smtClean="0"/>
              <a:t>How many articles are there to the US Constitution?</a:t>
            </a:r>
            <a:br>
              <a:rPr lang="en-US" dirty="0" smtClean="0"/>
            </a:br>
            <a:endParaRPr lang="en-US" dirty="0"/>
          </a:p>
        </p:txBody>
      </p:sp>
      <p:sp>
        <p:nvSpPr>
          <p:cNvPr id="4" name="Content Placeholder 3"/>
          <p:cNvSpPr>
            <a:spLocks noGrp="1"/>
          </p:cNvSpPr>
          <p:nvPr>
            <p:ph idx="1"/>
          </p:nvPr>
        </p:nvSpPr>
        <p:spPr/>
        <p:txBody>
          <a:bodyPr>
            <a:normAutofit/>
          </a:bodyPr>
          <a:lstStyle/>
          <a:p>
            <a:r>
              <a:rPr lang="en-US" sz="5000" dirty="0" smtClean="0"/>
              <a:t>7</a:t>
            </a:r>
            <a:endParaRPr lang="en-US" sz="5000" dirty="0"/>
          </a:p>
        </p:txBody>
      </p:sp>
      <p:sp>
        <p:nvSpPr>
          <p:cNvPr id="5" name="Slide Number Placeholder 4"/>
          <p:cNvSpPr>
            <a:spLocks noGrp="1"/>
          </p:cNvSpPr>
          <p:nvPr>
            <p:ph type="sldNum" sz="quarter" idx="12"/>
          </p:nvPr>
        </p:nvSpPr>
        <p:spPr/>
        <p:txBody>
          <a:bodyPr/>
          <a:lstStyle/>
          <a:p>
            <a:fld id="{265F290C-5B1E-4898-AE3D-D5BEF2DAFA79}" type="slidenum">
              <a:rPr lang="en-US" smtClean="0"/>
              <a:t>2</a:t>
            </a:fld>
            <a:endParaRPr lang="en-US"/>
          </a:p>
        </p:txBody>
      </p:sp>
      <p:pic>
        <p:nvPicPr>
          <p:cNvPr id="6" name="Picture 5"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7662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Decisions made by the highest court of a state are called the Law of __________.</a:t>
            </a:r>
            <a:endParaRPr lang="en-US" dirty="0"/>
          </a:p>
        </p:txBody>
      </p:sp>
      <p:sp>
        <p:nvSpPr>
          <p:cNvPr id="3" name="Content Placeholder 2"/>
          <p:cNvSpPr>
            <a:spLocks noGrp="1"/>
          </p:cNvSpPr>
          <p:nvPr>
            <p:ph idx="1"/>
          </p:nvPr>
        </p:nvSpPr>
        <p:spPr/>
        <p:txBody>
          <a:bodyPr/>
          <a:lstStyle/>
          <a:p>
            <a:r>
              <a:rPr lang="en-US" dirty="0" smtClean="0"/>
              <a:t>Precedent</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20</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2467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Laws specifically passed by a governing body created for that purpose are ____.</a:t>
            </a:r>
            <a:endParaRPr lang="en-US" dirty="0"/>
          </a:p>
        </p:txBody>
      </p:sp>
      <p:sp>
        <p:nvSpPr>
          <p:cNvPr id="3" name="Content Placeholder 2"/>
          <p:cNvSpPr>
            <a:spLocks noGrp="1"/>
          </p:cNvSpPr>
          <p:nvPr>
            <p:ph idx="1"/>
          </p:nvPr>
        </p:nvSpPr>
        <p:spPr/>
        <p:txBody>
          <a:bodyPr/>
          <a:lstStyle/>
          <a:p>
            <a:r>
              <a:rPr lang="en-US" dirty="0" smtClean="0"/>
              <a:t>statutes</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21</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7826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Morality and ethics are the same thing.</a:t>
            </a:r>
            <a:endParaRPr lang="en-US" dirty="0"/>
          </a:p>
        </p:txBody>
      </p:sp>
      <p:sp>
        <p:nvSpPr>
          <p:cNvPr id="3" name="Content Placeholder 2"/>
          <p:cNvSpPr>
            <a:spLocks noGrp="1"/>
          </p:cNvSpPr>
          <p:nvPr>
            <p:ph idx="1"/>
          </p:nvPr>
        </p:nvSpPr>
        <p:spPr/>
        <p:txBody>
          <a:bodyPr/>
          <a:lstStyle/>
          <a:p>
            <a:r>
              <a:rPr lang="en-US" dirty="0" smtClean="0"/>
              <a:t>false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22</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8931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people use the greatest good principle because it is a natural way to make ethical decisions.</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23</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1833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golden rule has been adopted by many of the world’s great religions.</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24</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0447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the law never conflict.</a:t>
            </a:r>
            <a:endParaRPr lang="en-US" dirty="0"/>
          </a:p>
        </p:txBody>
      </p:sp>
      <p:sp>
        <p:nvSpPr>
          <p:cNvPr id="3" name="Content Placeholder 2"/>
          <p:cNvSpPr>
            <a:spLocks noGrp="1"/>
          </p:cNvSpPr>
          <p:nvPr>
            <p:ph idx="1"/>
          </p:nvPr>
        </p:nvSpPr>
        <p:spPr/>
        <p:txBody>
          <a:bodyPr/>
          <a:lstStyle/>
          <a:p>
            <a:r>
              <a:rPr lang="en-US" dirty="0" smtClean="0"/>
              <a:t>false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25</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77856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function of law is to maintain stability alone.</a:t>
            </a:r>
            <a:endParaRPr lang="en-US" dirty="0"/>
          </a:p>
        </p:txBody>
      </p:sp>
      <p:sp>
        <p:nvSpPr>
          <p:cNvPr id="3" name="Content Placeholder 2"/>
          <p:cNvSpPr>
            <a:spLocks noGrp="1"/>
          </p:cNvSpPr>
          <p:nvPr>
            <p:ph idx="1"/>
          </p:nvPr>
        </p:nvSpPr>
        <p:spPr/>
        <p:txBody>
          <a:bodyPr/>
          <a:lstStyle/>
          <a:p>
            <a:r>
              <a:rPr lang="en-US" dirty="0" smtClean="0"/>
              <a:t>false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26</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5562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Equal Rights Amendment to the US Constitution was ratified in 1971.</a:t>
            </a:r>
            <a:endParaRPr lang="en-US" dirty="0"/>
          </a:p>
        </p:txBody>
      </p:sp>
      <p:sp>
        <p:nvSpPr>
          <p:cNvPr id="3" name="Content Placeholder 2"/>
          <p:cNvSpPr>
            <a:spLocks noGrp="1"/>
          </p:cNvSpPr>
          <p:nvPr>
            <p:ph idx="1"/>
          </p:nvPr>
        </p:nvSpPr>
        <p:spPr/>
        <p:txBody>
          <a:bodyPr/>
          <a:lstStyle/>
          <a:p>
            <a:r>
              <a:rPr lang="en-US" dirty="0" smtClean="0"/>
              <a:t>False</a:t>
            </a:r>
          </a:p>
          <a:p>
            <a:r>
              <a:rPr lang="en-US" dirty="0" smtClean="0"/>
              <a:t>1968</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27</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1473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8686799" cy="1151965"/>
          </a:xfrm>
        </p:spPr>
        <p:txBody>
          <a:bodyPr>
            <a:normAutofit fontScale="90000"/>
          </a:bodyPr>
          <a:lstStyle/>
          <a:p>
            <a:r>
              <a:rPr lang="en-US" dirty="0" smtClean="0"/>
              <a:t>The term common law means “ordinary law.”</a:t>
            </a:r>
            <a:endParaRPr lang="en-US" dirty="0"/>
          </a:p>
        </p:txBody>
      </p:sp>
      <p:sp>
        <p:nvSpPr>
          <p:cNvPr id="3" name="Content Placeholder 2"/>
          <p:cNvSpPr>
            <a:spLocks noGrp="1"/>
          </p:cNvSpPr>
          <p:nvPr>
            <p:ph idx="1"/>
          </p:nvPr>
        </p:nvSpPr>
        <p:spPr/>
        <p:txBody>
          <a:bodyPr/>
          <a:lstStyle/>
          <a:p>
            <a:r>
              <a:rPr lang="en-US" dirty="0" smtClean="0"/>
              <a:t>false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28</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319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basic principle of constitutional law is that statutes must not be vague.</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29</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1950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04664"/>
            <a:ext cx="8284463" cy="1151965"/>
          </a:xfrm>
        </p:spPr>
        <p:txBody>
          <a:bodyPr>
            <a:normAutofit fontScale="90000"/>
          </a:bodyPr>
          <a:lstStyle/>
          <a:p>
            <a:r>
              <a:rPr lang="en-US" dirty="0" smtClean="0"/>
              <a:t>Which Amendment to the US Constitution focuses upon the Equal Protection Clause?</a:t>
            </a:r>
            <a:br>
              <a:rPr lang="en-US" dirty="0" smtClean="0"/>
            </a:br>
            <a:endParaRPr lang="en-US" dirty="0"/>
          </a:p>
        </p:txBody>
      </p:sp>
      <p:sp>
        <p:nvSpPr>
          <p:cNvPr id="3" name="Content Placeholder 2"/>
          <p:cNvSpPr>
            <a:spLocks noGrp="1"/>
          </p:cNvSpPr>
          <p:nvPr>
            <p:ph idx="1"/>
          </p:nvPr>
        </p:nvSpPr>
        <p:spPr/>
        <p:txBody>
          <a:bodyPr>
            <a:normAutofit/>
          </a:bodyPr>
          <a:lstStyle/>
          <a:p>
            <a:r>
              <a:rPr lang="en-US" sz="3000" dirty="0" smtClean="0"/>
              <a:t>14</a:t>
            </a:r>
            <a:r>
              <a:rPr lang="en-US" sz="3000" baseline="30000" dirty="0" smtClean="0"/>
              <a:t>th</a:t>
            </a:r>
            <a:r>
              <a:rPr lang="en-US" sz="3000" dirty="0" smtClean="0"/>
              <a:t> Amendment</a:t>
            </a:r>
            <a:endParaRPr lang="en-US" sz="3000" dirty="0"/>
          </a:p>
        </p:txBody>
      </p:sp>
      <p:sp>
        <p:nvSpPr>
          <p:cNvPr id="4" name="Slide Number Placeholder 3"/>
          <p:cNvSpPr>
            <a:spLocks noGrp="1"/>
          </p:cNvSpPr>
          <p:nvPr>
            <p:ph type="sldNum" sz="quarter" idx="12"/>
          </p:nvPr>
        </p:nvSpPr>
        <p:spPr/>
        <p:txBody>
          <a:bodyPr/>
          <a:lstStyle/>
          <a:p>
            <a:fld id="{265F290C-5B1E-4898-AE3D-D5BEF2DAFA79}" type="slidenum">
              <a:rPr lang="en-US" smtClean="0"/>
              <a:t>3</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42245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agencies have been outlawed by the federal courts.</a:t>
            </a:r>
            <a:endParaRPr lang="en-US" dirty="0"/>
          </a:p>
        </p:txBody>
      </p:sp>
      <p:sp>
        <p:nvSpPr>
          <p:cNvPr id="3" name="Content Placeholder 2"/>
          <p:cNvSpPr>
            <a:spLocks noGrp="1"/>
          </p:cNvSpPr>
          <p:nvPr>
            <p:ph idx="1"/>
          </p:nvPr>
        </p:nvSpPr>
        <p:spPr/>
        <p:txBody>
          <a:bodyPr/>
          <a:lstStyle/>
          <a:p>
            <a:r>
              <a:rPr lang="en-US" dirty="0" smtClean="0"/>
              <a:t>false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30</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088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regulations often have the force of law.</a:t>
            </a:r>
            <a:endParaRPr lang="en-US" dirty="0"/>
          </a:p>
        </p:txBody>
      </p:sp>
      <p:sp>
        <p:nvSpPr>
          <p:cNvPr id="3" name="Content Placeholder 2"/>
          <p:cNvSpPr>
            <a:spLocks noGrp="1"/>
          </p:cNvSpPr>
          <p:nvPr>
            <p:ph idx="1"/>
          </p:nvPr>
        </p:nvSpPr>
        <p:spPr/>
        <p:txBody>
          <a:bodyPr/>
          <a:lstStyle/>
          <a:p>
            <a:r>
              <a:rPr lang="en-US" dirty="0" smtClean="0"/>
              <a:t>true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31</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5494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1817"/>
            <a:ext cx="10515600" cy="3383915"/>
          </a:xfrm>
        </p:spPr>
        <p:txBody>
          <a:bodyPr>
            <a:noAutofit/>
          </a:bodyPr>
          <a:lstStyle/>
          <a:p>
            <a:r>
              <a:rPr lang="en-US" sz="4400" dirty="0" smtClean="0"/>
              <a:t>Bill is very upset that his basketball team is losing the championship game to the Stallions of Shelby High. He considers deliberately injuring the Stallions’ top center, </a:t>
            </a:r>
            <a:r>
              <a:rPr lang="en-US" sz="4400" smtClean="0"/>
              <a:t>but </a:t>
            </a:r>
            <a:r>
              <a:rPr lang="en-US" sz="4400" smtClean="0"/>
              <a:t>decides not </a:t>
            </a:r>
            <a:r>
              <a:rPr lang="en-US" sz="4400" dirty="0" smtClean="0"/>
              <a:t>to because he would not like the same thing to happen to him.  Did Bill make an ethical decision here?</a:t>
            </a:r>
            <a:endParaRPr lang="en-US" sz="4400" dirty="0"/>
          </a:p>
        </p:txBody>
      </p:sp>
      <p:sp>
        <p:nvSpPr>
          <p:cNvPr id="3" name="Content Placeholder 2"/>
          <p:cNvSpPr>
            <a:spLocks noGrp="1"/>
          </p:cNvSpPr>
          <p:nvPr>
            <p:ph idx="1"/>
          </p:nvPr>
        </p:nvSpPr>
        <p:spPr>
          <a:xfrm>
            <a:off x="1972056" y="3867911"/>
            <a:ext cx="10515600" cy="2107883"/>
          </a:xfrm>
        </p:spPr>
        <p:txBody>
          <a:bodyPr/>
          <a:lstStyle/>
          <a:p>
            <a:pPr>
              <a:lnSpc>
                <a:spcPct val="100000"/>
              </a:lnSpc>
            </a:pPr>
            <a:r>
              <a:rPr lang="en-US" dirty="0" smtClean="0"/>
              <a:t>Yes, Bill followed the Golden Rule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32</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396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370965"/>
            <a:ext cx="11189208" cy="1325563"/>
          </a:xfrm>
        </p:spPr>
        <p:txBody>
          <a:bodyPr>
            <a:noAutofit/>
          </a:bodyPr>
          <a:lstStyle/>
          <a:p>
            <a:r>
              <a:rPr lang="en-US" sz="4400" dirty="0" smtClean="0"/>
              <a:t>Danny makes copies of the geometry test his class will take the next day and pass them around.  He justifies his actions by saying that he is helping the majority of the class by giving them advance copies of the test.  Is this reasoning ethically correct?</a:t>
            </a:r>
            <a:endParaRPr lang="en-US" sz="4400" dirty="0"/>
          </a:p>
        </p:txBody>
      </p:sp>
      <p:sp>
        <p:nvSpPr>
          <p:cNvPr id="3" name="Content Placeholder 2"/>
          <p:cNvSpPr>
            <a:spLocks noGrp="1"/>
          </p:cNvSpPr>
          <p:nvPr>
            <p:ph idx="1"/>
          </p:nvPr>
        </p:nvSpPr>
        <p:spPr>
          <a:xfrm>
            <a:off x="1514856" y="3428999"/>
            <a:ext cx="10515600" cy="2391347"/>
          </a:xfrm>
        </p:spPr>
        <p:txBody>
          <a:bodyPr>
            <a:normAutofit/>
          </a:bodyPr>
          <a:lstStyle/>
          <a:p>
            <a:pPr>
              <a:lnSpc>
                <a:spcPct val="100000"/>
              </a:lnSpc>
              <a:spcBef>
                <a:spcPts val="0"/>
              </a:spcBef>
            </a:pPr>
            <a:r>
              <a:rPr lang="en-US" dirty="0" smtClean="0"/>
              <a:t>No, The Greatest Good</a:t>
            </a:r>
          </a:p>
          <a:p>
            <a:pPr>
              <a:lnSpc>
                <a:spcPct val="100000"/>
              </a:lnSpc>
              <a:spcBef>
                <a:spcPts val="0"/>
              </a:spcBef>
            </a:pPr>
            <a:r>
              <a:rPr lang="en-US" dirty="0" smtClean="0"/>
              <a:t>He didn’t consider all negative results. </a:t>
            </a:r>
          </a:p>
          <a:p>
            <a:pPr lvl="1">
              <a:lnSpc>
                <a:spcPct val="100000"/>
              </a:lnSpc>
              <a:spcBef>
                <a:spcPts val="0"/>
              </a:spcBef>
            </a:pPr>
            <a:r>
              <a:rPr lang="en-US" dirty="0" smtClean="0"/>
              <a:t>Unfairness to students in other classes.  </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33</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440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1279525"/>
            <a:ext cx="11180064" cy="1325563"/>
          </a:xfrm>
        </p:spPr>
        <p:txBody>
          <a:bodyPr>
            <a:normAutofit fontScale="90000"/>
          </a:bodyPr>
          <a:lstStyle/>
          <a:p>
            <a:r>
              <a:rPr lang="en-US" dirty="0" smtClean="0"/>
              <a:t>Lucy was charged with stealing.  After she is found not guilty, she is arrested for the same offense and tried again.  This time the prosecutor calls the crime embezzlement.  Can this happen to Lucy.</a:t>
            </a:r>
            <a:endParaRPr lang="en-US" dirty="0"/>
          </a:p>
        </p:txBody>
      </p:sp>
      <p:sp>
        <p:nvSpPr>
          <p:cNvPr id="3" name="Content Placeholder 2"/>
          <p:cNvSpPr>
            <a:spLocks noGrp="1"/>
          </p:cNvSpPr>
          <p:nvPr>
            <p:ph idx="1"/>
          </p:nvPr>
        </p:nvSpPr>
        <p:spPr>
          <a:xfrm>
            <a:off x="838200" y="2962657"/>
            <a:ext cx="10515600" cy="3214306"/>
          </a:xfrm>
        </p:spPr>
        <p:txBody>
          <a:bodyPr/>
          <a:lstStyle/>
          <a:p>
            <a:pPr>
              <a:lnSpc>
                <a:spcPct val="100000"/>
              </a:lnSpc>
              <a:spcBef>
                <a:spcPts val="0"/>
              </a:spcBef>
            </a:pPr>
            <a:r>
              <a:rPr lang="en-US" dirty="0" smtClean="0"/>
              <a:t>No</a:t>
            </a:r>
          </a:p>
          <a:p>
            <a:pPr>
              <a:lnSpc>
                <a:spcPct val="100000"/>
              </a:lnSpc>
              <a:spcBef>
                <a:spcPts val="0"/>
              </a:spcBef>
            </a:pPr>
            <a:r>
              <a:rPr lang="en-US" dirty="0" smtClean="0"/>
              <a:t>Double jeopardy – can’t be charged with the same crime twice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34</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40619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5" y="1636776"/>
            <a:ext cx="10396882" cy="1151965"/>
          </a:xfrm>
        </p:spPr>
        <p:txBody>
          <a:bodyPr>
            <a:normAutofit fontScale="90000"/>
          </a:bodyPr>
          <a:lstStyle/>
          <a:p>
            <a:r>
              <a:rPr lang="en-US" dirty="0" smtClean="0"/>
              <a:t>Ann went to the courthouse in her hometown and tried to register to vote. She was told by an assistant clerk that she could not vote until she reached the age of twenty-one.  Was the clerk correct?</a:t>
            </a:r>
            <a:endParaRPr lang="en-US" dirty="0"/>
          </a:p>
        </p:txBody>
      </p:sp>
      <p:sp>
        <p:nvSpPr>
          <p:cNvPr id="3" name="Content Placeholder 2"/>
          <p:cNvSpPr>
            <a:spLocks noGrp="1"/>
          </p:cNvSpPr>
          <p:nvPr>
            <p:ph idx="1"/>
          </p:nvPr>
        </p:nvSpPr>
        <p:spPr>
          <a:xfrm>
            <a:off x="1378723" y="3246119"/>
            <a:ext cx="10515600" cy="3278315"/>
          </a:xfrm>
        </p:spPr>
        <p:txBody>
          <a:bodyPr/>
          <a:lstStyle/>
          <a:p>
            <a:pPr>
              <a:lnSpc>
                <a:spcPct val="100000"/>
              </a:lnSpc>
              <a:spcBef>
                <a:spcPts val="0"/>
              </a:spcBef>
            </a:pPr>
            <a:r>
              <a:rPr lang="en-US" dirty="0" smtClean="0"/>
              <a:t>No</a:t>
            </a:r>
          </a:p>
          <a:p>
            <a:r>
              <a:rPr lang="en-US" dirty="0" smtClean="0"/>
              <a:t>The 26</a:t>
            </a:r>
            <a:r>
              <a:rPr lang="en-US" baseline="30000" dirty="0" smtClean="0"/>
              <a:t>th</a:t>
            </a:r>
            <a:r>
              <a:rPr lang="en-US" dirty="0" smtClean="0"/>
              <a:t> Amendment allows you to vote at 18</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35</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3246119"/>
            <a:ext cx="1341120" cy="1274064"/>
          </a:xfrm>
          <a:prstGeom prst="rect">
            <a:avLst/>
          </a:prstGeom>
        </p:spPr>
      </p:pic>
    </p:spTree>
    <p:extLst>
      <p:ext uri="{BB962C8B-B14F-4D97-AF65-F5344CB8AC3E}">
        <p14:creationId xmlns:p14="http://schemas.microsoft.com/office/powerpoint/2010/main" val="6445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89" y="1399032"/>
            <a:ext cx="10396882" cy="1151965"/>
          </a:xfrm>
        </p:spPr>
        <p:txBody>
          <a:bodyPr>
            <a:normAutofit fontScale="90000"/>
          </a:bodyPr>
          <a:lstStyle/>
          <a:p>
            <a:r>
              <a:rPr lang="en-US" dirty="0" smtClean="0"/>
              <a:t>Lois Ross maintained that, if she were permitted to do something under the laws of her state, then the US constitution could not prevent her from doing it. Was she correct?</a:t>
            </a:r>
            <a:endParaRPr lang="en-US" dirty="0"/>
          </a:p>
        </p:txBody>
      </p:sp>
      <p:sp>
        <p:nvSpPr>
          <p:cNvPr id="3" name="Content Placeholder 2"/>
          <p:cNvSpPr>
            <a:spLocks noGrp="1"/>
          </p:cNvSpPr>
          <p:nvPr>
            <p:ph idx="1"/>
          </p:nvPr>
        </p:nvSpPr>
        <p:spPr>
          <a:xfrm>
            <a:off x="1271017" y="3087524"/>
            <a:ext cx="9482328" cy="3311189"/>
          </a:xfrm>
        </p:spPr>
        <p:txBody>
          <a:bodyPr/>
          <a:lstStyle/>
          <a:p>
            <a:pPr>
              <a:lnSpc>
                <a:spcPct val="100000"/>
              </a:lnSpc>
              <a:spcBef>
                <a:spcPts val="0"/>
              </a:spcBef>
            </a:pPr>
            <a:r>
              <a:rPr lang="en-US" dirty="0" smtClean="0"/>
              <a:t>No</a:t>
            </a:r>
          </a:p>
          <a:p>
            <a:pPr>
              <a:lnSpc>
                <a:spcPct val="100000"/>
              </a:lnSpc>
              <a:spcBef>
                <a:spcPts val="0"/>
              </a:spcBef>
            </a:pPr>
            <a:r>
              <a:rPr lang="en-US" dirty="0" smtClean="0"/>
              <a:t>The US Constitution is the supreme law of the land.</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36</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6770" y="4957009"/>
            <a:ext cx="1341120" cy="1274064"/>
          </a:xfrm>
          <a:prstGeom prst="rect">
            <a:avLst/>
          </a:prstGeom>
        </p:spPr>
      </p:pic>
    </p:spTree>
    <p:extLst>
      <p:ext uri="{BB962C8B-B14F-4D97-AF65-F5344CB8AC3E}">
        <p14:creationId xmlns:p14="http://schemas.microsoft.com/office/powerpoint/2010/main" val="22818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Amendments have there been to the US Constitution?</a:t>
            </a:r>
            <a:br>
              <a:rPr lang="en-US" dirty="0" smtClean="0"/>
            </a:br>
            <a:endParaRPr lang="en-US" dirty="0"/>
          </a:p>
        </p:txBody>
      </p:sp>
      <p:sp>
        <p:nvSpPr>
          <p:cNvPr id="3" name="Content Placeholder 2"/>
          <p:cNvSpPr>
            <a:spLocks noGrp="1"/>
          </p:cNvSpPr>
          <p:nvPr>
            <p:ph idx="1"/>
          </p:nvPr>
        </p:nvSpPr>
        <p:spPr/>
        <p:txBody>
          <a:bodyPr/>
          <a:lstStyle/>
          <a:p>
            <a:r>
              <a:rPr lang="en-US" dirty="0" smtClean="0"/>
              <a:t>27 Amendments</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4</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2770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9143999" cy="1151965"/>
          </a:xfrm>
        </p:spPr>
        <p:txBody>
          <a:bodyPr>
            <a:normAutofit fontScale="90000"/>
          </a:bodyPr>
          <a:lstStyle/>
          <a:p>
            <a:r>
              <a:rPr lang="en-US" dirty="0" smtClean="0"/>
              <a:t>What is the name the first 10 Amendments of the US Constitution is also known as?</a:t>
            </a:r>
            <a:endParaRPr lang="en-US" dirty="0"/>
          </a:p>
        </p:txBody>
      </p:sp>
      <p:sp>
        <p:nvSpPr>
          <p:cNvPr id="3" name="Content Placeholder 2"/>
          <p:cNvSpPr>
            <a:spLocks noGrp="1"/>
          </p:cNvSpPr>
          <p:nvPr>
            <p:ph idx="1"/>
          </p:nvPr>
        </p:nvSpPr>
        <p:spPr/>
        <p:txBody>
          <a:bodyPr/>
          <a:lstStyle/>
          <a:p>
            <a:r>
              <a:rPr lang="en-US" dirty="0" smtClean="0"/>
              <a:t>The Bill of Rights</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5</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40999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11431"/>
            <a:ext cx="10396882" cy="1151965"/>
          </a:xfrm>
        </p:spPr>
        <p:txBody>
          <a:bodyPr>
            <a:normAutofit fontScale="90000"/>
          </a:bodyPr>
          <a:lstStyle/>
          <a:p>
            <a:r>
              <a:rPr lang="en-US" dirty="0" smtClean="0"/>
              <a:t>When it comes to comparing the </a:t>
            </a:r>
            <a:r>
              <a:rPr lang="en-US" b="1" dirty="0" smtClean="0"/>
              <a:t>Federal</a:t>
            </a:r>
            <a:r>
              <a:rPr lang="en-US" dirty="0" smtClean="0"/>
              <a:t> and </a:t>
            </a:r>
            <a:r>
              <a:rPr lang="en-US" b="1" dirty="0" smtClean="0"/>
              <a:t>State</a:t>
            </a:r>
            <a:r>
              <a:rPr lang="en-US" dirty="0" smtClean="0"/>
              <a:t> Constitutions, which one takes precedent over the other?</a:t>
            </a:r>
            <a:br>
              <a:rPr lang="en-US" dirty="0" smtClean="0"/>
            </a:br>
            <a:endParaRPr lang="en-US" dirty="0"/>
          </a:p>
        </p:txBody>
      </p:sp>
      <p:sp>
        <p:nvSpPr>
          <p:cNvPr id="3" name="Content Placeholder 2"/>
          <p:cNvSpPr>
            <a:spLocks noGrp="1"/>
          </p:cNvSpPr>
          <p:nvPr>
            <p:ph idx="1"/>
          </p:nvPr>
        </p:nvSpPr>
        <p:spPr/>
        <p:txBody>
          <a:bodyPr/>
          <a:lstStyle/>
          <a:p>
            <a:r>
              <a:rPr lang="en-US" b="1" dirty="0" smtClean="0"/>
              <a:t>Federal</a:t>
            </a:r>
            <a:r>
              <a:rPr lang="en-US" dirty="0" smtClean="0"/>
              <a:t> takes precedent </a:t>
            </a:r>
          </a:p>
          <a:p>
            <a:r>
              <a:rPr lang="en-US" dirty="0" smtClean="0"/>
              <a:t>Otherwise, it is considered unconstitutional.</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6</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177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three ways, as discussed in class, that we make our ethical decisions.</a:t>
            </a:r>
            <a:br>
              <a:rPr lang="en-US" dirty="0" smtClean="0"/>
            </a:b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t>Feelings and Opinions</a:t>
            </a:r>
          </a:p>
          <a:p>
            <a:pPr>
              <a:lnSpc>
                <a:spcPct val="100000"/>
              </a:lnSpc>
              <a:spcBef>
                <a:spcPts val="0"/>
              </a:spcBef>
            </a:pPr>
            <a:r>
              <a:rPr lang="en-US" dirty="0" smtClean="0"/>
              <a:t>The Greatest Good </a:t>
            </a:r>
          </a:p>
          <a:p>
            <a:pPr lvl="1">
              <a:lnSpc>
                <a:spcPct val="100000"/>
              </a:lnSpc>
              <a:spcBef>
                <a:spcPts val="0"/>
              </a:spcBef>
            </a:pPr>
            <a:r>
              <a:rPr lang="en-US" dirty="0" smtClean="0"/>
              <a:t>for the Greatest Number of People</a:t>
            </a:r>
          </a:p>
          <a:p>
            <a:pPr>
              <a:lnSpc>
                <a:spcPct val="100000"/>
              </a:lnSpc>
              <a:spcBef>
                <a:spcPts val="0"/>
              </a:spcBef>
            </a:pPr>
            <a:r>
              <a:rPr lang="en-US" dirty="0" smtClean="0"/>
              <a:t>The Golden Rule</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7</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3736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55" y="1207008"/>
            <a:ext cx="10396882" cy="1151965"/>
          </a:xfrm>
        </p:spPr>
        <p:txBody>
          <a:bodyPr>
            <a:normAutofit fontScale="90000"/>
          </a:bodyPr>
          <a:lstStyle/>
          <a:p>
            <a:r>
              <a:rPr lang="en-US" dirty="0" smtClean="0"/>
              <a:t>Explain why the majority of our country follows English Common Law and where it came from?  What state does not root their legal system in the English Common Law?</a:t>
            </a:r>
            <a:endParaRPr lang="en-US" dirty="0"/>
          </a:p>
        </p:txBody>
      </p:sp>
      <p:sp>
        <p:nvSpPr>
          <p:cNvPr id="3" name="Content Placeholder 2"/>
          <p:cNvSpPr>
            <a:spLocks noGrp="1"/>
          </p:cNvSpPr>
          <p:nvPr>
            <p:ph idx="1"/>
          </p:nvPr>
        </p:nvSpPr>
        <p:spPr>
          <a:xfrm>
            <a:off x="925130" y="2542031"/>
            <a:ext cx="10515600" cy="3900107"/>
          </a:xfrm>
        </p:spPr>
        <p:txBody>
          <a:bodyPr/>
          <a:lstStyle/>
          <a:p>
            <a:pPr>
              <a:lnSpc>
                <a:spcPct val="100000"/>
              </a:lnSpc>
              <a:spcBef>
                <a:spcPts val="0"/>
              </a:spcBef>
            </a:pPr>
            <a:r>
              <a:rPr lang="en-US" dirty="0" smtClean="0"/>
              <a:t>It came over from England with the colonists.</a:t>
            </a:r>
          </a:p>
          <a:p>
            <a:pPr>
              <a:lnSpc>
                <a:spcPct val="100000"/>
              </a:lnSpc>
              <a:spcBef>
                <a:spcPts val="0"/>
              </a:spcBef>
            </a:pPr>
            <a:r>
              <a:rPr lang="en-US" dirty="0" smtClean="0"/>
              <a:t>Louisiana doesn’t root their legal system in English Common Law.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8</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33368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8046719" cy="1151965"/>
          </a:xfrm>
        </p:spPr>
        <p:txBody>
          <a:bodyPr>
            <a:normAutofit fontScale="90000"/>
          </a:bodyPr>
          <a:lstStyle/>
          <a:p>
            <a:r>
              <a:rPr lang="en-US" dirty="0" smtClean="0"/>
              <a:t>What are the 5 Sources of Law as discussed in class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Federal and State Constitutions</a:t>
            </a:r>
          </a:p>
          <a:p>
            <a:r>
              <a:rPr lang="en-US" dirty="0" smtClean="0"/>
              <a:t>English Common Law</a:t>
            </a:r>
          </a:p>
          <a:p>
            <a:r>
              <a:rPr lang="en-US" dirty="0" smtClean="0"/>
              <a:t>Statutes</a:t>
            </a:r>
          </a:p>
          <a:p>
            <a:r>
              <a:rPr lang="en-US" dirty="0" smtClean="0"/>
              <a:t>Court Decisions</a:t>
            </a:r>
          </a:p>
          <a:p>
            <a:r>
              <a:rPr lang="en-US" dirty="0" smtClean="0"/>
              <a:t>Administrative Law</a:t>
            </a:r>
            <a:endParaRPr lang="en-US" dirty="0"/>
          </a:p>
        </p:txBody>
      </p:sp>
      <p:sp>
        <p:nvSpPr>
          <p:cNvPr id="4" name="Slide Number Placeholder 3"/>
          <p:cNvSpPr>
            <a:spLocks noGrp="1"/>
          </p:cNvSpPr>
          <p:nvPr>
            <p:ph type="sldNum" sz="quarter" idx="12"/>
          </p:nvPr>
        </p:nvSpPr>
        <p:spPr/>
        <p:txBody>
          <a:bodyPr/>
          <a:lstStyle/>
          <a:p>
            <a:fld id="{265F290C-5B1E-4898-AE3D-D5BEF2DAFA79}" type="slidenum">
              <a:rPr lang="en-US" smtClean="0"/>
              <a:t>9</a:t>
            </a:fld>
            <a:endParaRPr lang="en-US"/>
          </a:p>
        </p:txBody>
      </p:sp>
      <p:pic>
        <p:nvPicPr>
          <p:cNvPr id="5" name="Picture 4" descr="Ethics vs. Morals And Their Relationship With Copyrigh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610" y="4737553"/>
            <a:ext cx="1341120" cy="1274064"/>
          </a:xfrm>
          <a:prstGeom prst="rect">
            <a:avLst/>
          </a:prstGeom>
        </p:spPr>
      </p:pic>
    </p:spTree>
    <p:extLst>
      <p:ext uri="{BB962C8B-B14F-4D97-AF65-F5344CB8AC3E}">
        <p14:creationId xmlns:p14="http://schemas.microsoft.com/office/powerpoint/2010/main" val="21635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d2816622-cc35-45ff-b38d-8694946a657f" xsi:nil="true"/>
    <AppVersion xmlns="d2816622-cc35-45ff-b38d-8694946a657f" xsi:nil="true"/>
    <DefaultSectionNames xmlns="d2816622-cc35-45ff-b38d-8694946a657f" xsi:nil="true"/>
    <Is_Collaboration_Space_Locked xmlns="d2816622-cc35-45ff-b38d-8694946a657f" xsi:nil="true"/>
    <Self_Registration_Enabled xmlns="d2816622-cc35-45ff-b38d-8694946a657f" xsi:nil="true"/>
    <FolderType xmlns="d2816622-cc35-45ff-b38d-8694946a657f" xsi:nil="true"/>
    <Students xmlns="d2816622-cc35-45ff-b38d-8694946a657f">
      <UserInfo>
        <DisplayName/>
        <AccountId xsi:nil="true"/>
        <AccountType/>
      </UserInfo>
    </Students>
    <Student_Groups xmlns="d2816622-cc35-45ff-b38d-8694946a657f">
      <UserInfo>
        <DisplayName/>
        <AccountId xsi:nil="true"/>
        <AccountType/>
      </UserInfo>
    </Student_Groups>
    <Invited_Students xmlns="d2816622-cc35-45ff-b38d-8694946a657f" xsi:nil="true"/>
    <Has_Teacher_Only_SectionGroup xmlns="d2816622-cc35-45ff-b38d-8694946a657f" xsi:nil="true"/>
    <Owner xmlns="d2816622-cc35-45ff-b38d-8694946a657f">
      <UserInfo>
        <DisplayName/>
        <AccountId xsi:nil="true"/>
        <AccountType/>
      </UserInfo>
    </Owner>
    <Teachers xmlns="d2816622-cc35-45ff-b38d-8694946a657f">
      <UserInfo>
        <DisplayName/>
        <AccountId xsi:nil="true"/>
        <AccountType/>
      </UserInfo>
    </Teachers>
    <Invited_Teachers xmlns="d2816622-cc35-45ff-b38d-8694946a657f" xsi:nil="true"/>
    <NotebookType xmlns="d2816622-cc35-45ff-b38d-8694946a657f" xsi:nil="true"/>
    <CultureName xmlns="d2816622-cc35-45ff-b38d-8694946a657f" xsi:nil="true"/>
    <TeamsChannelId xmlns="d2816622-cc35-45ff-b38d-8694946a65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1D2BA6EF5EBE4D8FE56C3D7FFA7028" ma:contentTypeVersion="29" ma:contentTypeDescription="Create a new document." ma:contentTypeScope="" ma:versionID="2294a72c43e581c27e6ae77c0e72a3fe">
  <xsd:schema xmlns:xsd="http://www.w3.org/2001/XMLSchema" xmlns:xs="http://www.w3.org/2001/XMLSchema" xmlns:p="http://schemas.microsoft.com/office/2006/metadata/properties" xmlns:ns3="968dbe4d-483c-4bd7-8c7b-287a3305d3b6" xmlns:ns4="d2816622-cc35-45ff-b38d-8694946a657f" targetNamespace="http://schemas.microsoft.com/office/2006/metadata/properties" ma:root="true" ma:fieldsID="addf551c11476f017bc0910d02014912" ns3:_="" ns4:_="">
    <xsd:import namespace="968dbe4d-483c-4bd7-8c7b-287a3305d3b6"/>
    <xsd:import namespace="d2816622-cc35-45ff-b38d-8694946a657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TeamsChannelId"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dbe4d-483c-4bd7-8c7b-287a3305d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816622-cc35-45ff-b38d-8694946a657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DACCF-3380-44FA-8FAE-ACC6C7ED8DD6}">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d2816622-cc35-45ff-b38d-8694946a657f"/>
    <ds:schemaRef ds:uri="968dbe4d-483c-4bd7-8c7b-287a3305d3b6"/>
  </ds:schemaRefs>
</ds:datastoreItem>
</file>

<file path=customXml/itemProps2.xml><?xml version="1.0" encoding="utf-8"?>
<ds:datastoreItem xmlns:ds="http://schemas.openxmlformats.org/officeDocument/2006/customXml" ds:itemID="{878BF09E-312A-4444-B361-80896A0DAA8B}">
  <ds:schemaRefs>
    <ds:schemaRef ds:uri="http://schemas.microsoft.com/sharepoint/v3/contenttype/forms"/>
  </ds:schemaRefs>
</ds:datastoreItem>
</file>

<file path=customXml/itemProps3.xml><?xml version="1.0" encoding="utf-8"?>
<ds:datastoreItem xmlns:ds="http://schemas.openxmlformats.org/officeDocument/2006/customXml" ds:itemID="{11297080-66EC-4F73-8874-F5D1EE5DD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dbe4d-483c-4bd7-8c7b-287a3305d3b6"/>
    <ds:schemaRef ds:uri="d2816622-cc35-45ff-b38d-8694946a6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50</TotalTime>
  <Words>833</Words>
  <Application>Microsoft Office PowerPoint</Application>
  <PresentationFormat>Widescreen</PresentationFormat>
  <Paragraphs>122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Impact</vt:lpstr>
      <vt:lpstr>Main Event</vt:lpstr>
      <vt:lpstr>Ch. 1 - Ethics and Law</vt:lpstr>
      <vt:lpstr>How many articles are there to the US Constitution? </vt:lpstr>
      <vt:lpstr>Which Amendment to the US Constitution focuses upon the Equal Protection Clause? </vt:lpstr>
      <vt:lpstr>How many Amendments have there been to the US Constitution? </vt:lpstr>
      <vt:lpstr>What is the name the first 10 Amendments of the US Constitution is also known as?</vt:lpstr>
      <vt:lpstr>When it comes to comparing the Federal and State Constitutions, which one takes precedent over the other? </vt:lpstr>
      <vt:lpstr>List three ways, as discussed in class, that we make our ethical decisions. </vt:lpstr>
      <vt:lpstr>Explain why the majority of our country follows English Common Law and where it came from?  What state does not root their legal system in the English Common Law?</vt:lpstr>
      <vt:lpstr>What are the 5 Sources of Law as discussed in class </vt:lpstr>
      <vt:lpstr>Why is the law imperfect? </vt:lpstr>
      <vt:lpstr>We have spent time studying the Amendments to the US Constitution.  Please tell me about any one of your choice. Tell me the number, the title and what it means. </vt:lpstr>
      <vt:lpstr>The attempt to develop a means for determining the values of a society.</vt:lpstr>
      <vt:lpstr>An action or law that is no longer valid has been declared ___________.</vt:lpstr>
      <vt:lpstr>The rules and procedures established by regulatory agencies are called __________.</vt:lpstr>
      <vt:lpstr>The law which is shared throughout a nation or state is known as _________.</vt:lpstr>
      <vt:lpstr>The values which govern a society’s attitude toward right or wrong involve ______.</vt:lpstr>
      <vt:lpstr>The most fundamental law of a country is that country’s ___________.</vt:lpstr>
      <vt:lpstr>The rules of conduct established by the government of a society are known as ____.</vt:lpstr>
      <vt:lpstr>Statutory law is created by the _____.</vt:lpstr>
      <vt:lpstr>Decisions made by the highest court of a state are called the Law of __________.</vt:lpstr>
      <vt:lpstr>Laws specifically passed by a governing body created for that purpose are ____.</vt:lpstr>
      <vt:lpstr>Morality and ethics are the same thing.</vt:lpstr>
      <vt:lpstr>Some people use the greatest good principle because it is a natural way to make ethical decisions.</vt:lpstr>
      <vt:lpstr>The golden rule has been adopted by many of the world’s great religions.</vt:lpstr>
      <vt:lpstr>Ethics and the law never conflict.</vt:lpstr>
      <vt:lpstr>The function of law is to maintain stability alone.</vt:lpstr>
      <vt:lpstr>The Equal Rights Amendment to the US Constitution was ratified in 1971.</vt:lpstr>
      <vt:lpstr>The term common law means “ordinary law.”</vt:lpstr>
      <vt:lpstr>A basic principle of constitutional law is that statutes must not be vague.</vt:lpstr>
      <vt:lpstr>Regulatory agencies have been outlawed by the federal courts.</vt:lpstr>
      <vt:lpstr>Administrative regulations often have the force of law.</vt:lpstr>
      <vt:lpstr>Bill is very upset that his basketball team is losing the championship game to the Stallions of Shelby High. He considers deliberately injuring the Stallions’ top center, but decides not to because he would not like the same thing to happen to him.  Did Bill make an ethical decision here?</vt:lpstr>
      <vt:lpstr>Danny makes copies of the geometry test his class will take the next day and pass them around.  He justifies his actions by saying that he is helping the majority of the class by giving them advance copies of the test.  Is this reasoning ethically correct?</vt:lpstr>
      <vt:lpstr>Lucy was charged with stealing.  After she is found not guilty, she is arrested for the same offense and tried again.  This time the prosecutor calls the crime embezzlement.  Can this happen to Lucy.</vt:lpstr>
      <vt:lpstr>Ann went to the courthouse in her hometown and tried to register to vote. She was told by an assistant clerk that she could not vote until she reached the age of twenty-one.  Was the clerk correct?</vt:lpstr>
      <vt:lpstr>Lois Ross maintained that, if she were permitted to do something under the laws of her state, then the US constitution could not prevent her from doing it. Was she correct?</vt:lpstr>
    </vt:vector>
  </TitlesOfParts>
  <Company>Fillmore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Ellsworth, Tricia</dc:creator>
  <cp:lastModifiedBy>Ellsworth, Tricia</cp:lastModifiedBy>
  <cp:revision>45</cp:revision>
  <dcterms:created xsi:type="dcterms:W3CDTF">2019-09-17T20:13:22Z</dcterms:created>
  <dcterms:modified xsi:type="dcterms:W3CDTF">2020-10-13T16:34:10Z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0x0101008B1D2BA6EF5EBE4D8FE56C3D7FFA7028</vt:lpwstr>
  </property>
</Properties>
</file>